
<file path=[Content_Types].xml><?xml version="1.0" encoding="utf-8"?>
<Types xmlns="http://schemas.openxmlformats.org/package/2006/content-types">
  <Default ContentType="image/jpeg" Extension="jpg"/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" Type="http://schemas.openxmlformats.org/officeDocument/2006/relationships/presProps" Target="presProps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3" Type="http://schemas.openxmlformats.org/officeDocument/2006/relationships/tableStyles" Target="tableStyles.xml"/><Relationship Id="rId11" Type="http://schemas.openxmlformats.org/officeDocument/2006/relationships/slide" Target="slides/slide6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06.jpg"/><Relationship Id="rId3" Type="http://schemas.openxmlformats.org/officeDocument/2006/relationships/image" Target="../media/image00.jpg"/><Relationship Id="rId6" Type="http://schemas.openxmlformats.org/officeDocument/2006/relationships/image" Target="../media/image04.jpg"/><Relationship Id="rId5" Type="http://schemas.openxmlformats.org/officeDocument/2006/relationships/image" Target="../media/image01.jpg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3" Type="http://schemas.openxmlformats.org/officeDocument/2006/relationships/image" Target="../media/image02.jpg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3" Type="http://schemas.openxmlformats.org/officeDocument/2006/relationships/image" Target="../media/image05.png"/><Relationship Id="rId6" Type="http://schemas.openxmlformats.org/officeDocument/2006/relationships/image" Target="../media/image07.jpg"/><Relationship Id="rId5" Type="http://schemas.openxmlformats.org/officeDocument/2006/relationships/hyperlink" Target="http://youtube.com/v/csIW4W_DYX4" TargetMode="Externa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youtube.com/v/VX5au0LOJp8" TargetMode="External"/><Relationship Id="rId5" Type="http://schemas.openxmlformats.org/officeDocument/2006/relationships/image" Target="../media/image03.jpg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Shape 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3625" y="275700"/>
            <a:ext cx="2246225" cy="224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Shape 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0125" y="1853597"/>
            <a:ext cx="2246224" cy="31054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Shape 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35044" y="258888"/>
            <a:ext cx="2246224" cy="2994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Shape 3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198720" y="1961825"/>
            <a:ext cx="2329105" cy="3105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ctrTitle"/>
          </p:nvPr>
        </p:nvSpPr>
        <p:spPr>
          <a:xfrm>
            <a:off x="685800" y="296746"/>
            <a:ext cx="7772400" cy="633599"/>
          </a:xfrm>
          <a:prstGeom prst="rect">
            <a:avLst/>
          </a:prstGeom>
          <a:solidFill>
            <a:srgbClr val="FFFFFF"/>
          </a:solidFill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Understanding the Art of Rhetoric</a:t>
            </a:r>
          </a:p>
        </p:txBody>
      </p:sp>
      <p:sp>
        <p:nvSpPr>
          <p:cNvPr id="39" name="Shape 39"/>
          <p:cNvSpPr txBox="1"/>
          <p:nvPr>
            <p:ph idx="1" type="subTitle"/>
          </p:nvPr>
        </p:nvSpPr>
        <p:spPr>
          <a:xfrm>
            <a:off x="533400" y="1253653"/>
            <a:ext cx="7772400" cy="784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 algn="l">
              <a:spcBef>
                <a:spcPts val="0"/>
              </a:spcBef>
              <a:buNone/>
            </a:pPr>
            <a:r>
              <a:rPr b="1" lang="en" u="sng">
                <a:solidFill>
                  <a:srgbClr val="D89F39"/>
                </a:solidFill>
              </a:rPr>
              <a:t>Questions we will consider:</a:t>
            </a:r>
          </a:p>
          <a:p>
            <a:pPr lvl="0" algn="l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D89F39"/>
              </a:solidFill>
            </a:endParaRPr>
          </a:p>
        </p:txBody>
      </p:sp>
      <p:sp>
        <p:nvSpPr>
          <p:cNvPr id="40" name="Shape 40"/>
          <p:cNvSpPr txBox="1"/>
          <p:nvPr/>
        </p:nvSpPr>
        <p:spPr>
          <a:xfrm>
            <a:off x="1045350" y="1857900"/>
            <a:ext cx="7581599" cy="633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55600" lvl="0" marL="457200">
              <a:spcBef>
                <a:spcPts val="0"/>
              </a:spcBef>
              <a:buClr>
                <a:srgbClr val="D89F39"/>
              </a:buClr>
              <a:buSzPct val="100000"/>
              <a:buFont typeface="Arial"/>
              <a:buChar char="●"/>
            </a:pPr>
            <a:r>
              <a:rPr lang="en" sz="2000">
                <a:solidFill>
                  <a:srgbClr val="D89F39"/>
                </a:solidFill>
              </a:rPr>
              <a:t>When and for what purposes do I use rhetoric in my life?</a:t>
            </a:r>
          </a:p>
        </p:txBody>
      </p:sp>
      <p:sp>
        <p:nvSpPr>
          <p:cNvPr id="41" name="Shape 41"/>
          <p:cNvSpPr txBox="1"/>
          <p:nvPr/>
        </p:nvSpPr>
        <p:spPr>
          <a:xfrm>
            <a:off x="1068300" y="2514150"/>
            <a:ext cx="7535699" cy="784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55600" lvl="0" marL="457200">
              <a:spcBef>
                <a:spcPts val="0"/>
              </a:spcBef>
              <a:buClr>
                <a:srgbClr val="D89F39"/>
              </a:buClr>
              <a:buSzPct val="100000"/>
              <a:buFont typeface="Arial"/>
              <a:buChar char="●"/>
            </a:pPr>
            <a:r>
              <a:rPr lang="en" sz="2000">
                <a:solidFill>
                  <a:srgbClr val="D89F39"/>
                </a:solidFill>
              </a:rPr>
              <a:t>How does rhetoric change when my audience changes? </a:t>
            </a:r>
          </a:p>
        </p:txBody>
      </p:sp>
      <p:sp>
        <p:nvSpPr>
          <p:cNvPr id="42" name="Shape 42"/>
          <p:cNvSpPr txBox="1"/>
          <p:nvPr/>
        </p:nvSpPr>
        <p:spPr>
          <a:xfrm>
            <a:off x="1090575" y="3198300"/>
            <a:ext cx="7013099" cy="633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55600" lvl="0" marL="457200">
              <a:spcBef>
                <a:spcPts val="0"/>
              </a:spcBef>
              <a:buClr>
                <a:srgbClr val="D89F39"/>
              </a:buClr>
              <a:buSzPct val="100000"/>
              <a:buFont typeface="Arial"/>
              <a:buChar char="●"/>
            </a:pPr>
            <a:r>
              <a:rPr lang="en" sz="2000">
                <a:solidFill>
                  <a:srgbClr val="D89F39"/>
                </a:solidFill>
              </a:rPr>
              <a:t>Is the use of rhetoric always ethical? </a:t>
            </a:r>
          </a:p>
        </p:txBody>
      </p:sp>
      <p:sp>
        <p:nvSpPr>
          <p:cNvPr id="43" name="Shape 43"/>
          <p:cNvSpPr txBox="1"/>
          <p:nvPr/>
        </p:nvSpPr>
        <p:spPr>
          <a:xfrm>
            <a:off x="1090575" y="3884100"/>
            <a:ext cx="7013099" cy="633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55600" lvl="0" marL="457200" rtl="0">
              <a:spcBef>
                <a:spcPts val="0"/>
              </a:spcBef>
              <a:buClr>
                <a:srgbClr val="D89F39"/>
              </a:buClr>
              <a:buSzPct val="100000"/>
              <a:buFont typeface="Arial"/>
              <a:buChar char="●"/>
            </a:pPr>
            <a:r>
              <a:rPr lang="en" sz="2000">
                <a:solidFill>
                  <a:srgbClr val="D89F39"/>
                </a:solidFill>
              </a:rPr>
              <a:t>Why is it important that I learn how to use rhetoric?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ctrTitle"/>
          </p:nvPr>
        </p:nvSpPr>
        <p:spPr>
          <a:xfrm>
            <a:off x="467675" y="274667"/>
            <a:ext cx="7772400" cy="1159799"/>
          </a:xfrm>
          <a:prstGeom prst="rect">
            <a:avLst/>
          </a:prstGeom>
          <a:solidFill>
            <a:srgbClr val="FFFFFF"/>
          </a:solidFill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is RHETORIC?</a:t>
            </a:r>
          </a:p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551575" y="1670500"/>
            <a:ext cx="4112700" cy="2042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 algn="l">
              <a:spcBef>
                <a:spcPts val="0"/>
              </a:spcBef>
              <a:buNone/>
            </a:pPr>
            <a:r>
              <a:rPr b="1" lang="en" u="sng">
                <a:solidFill>
                  <a:schemeClr val="accent4"/>
                </a:solidFill>
              </a:rPr>
              <a:t>Definition: </a:t>
            </a:r>
          </a:p>
          <a:p>
            <a:pPr rtl="0" algn="l">
              <a:spcBef>
                <a:spcPts val="0"/>
              </a:spcBef>
              <a:buNone/>
            </a:pPr>
            <a:r>
              <a:t/>
            </a:r>
            <a:endParaRPr b="1" sz="1000" u="sng">
              <a:solidFill>
                <a:schemeClr val="accent4"/>
              </a:solidFill>
            </a:endParaRPr>
          </a:p>
          <a:p>
            <a:pPr algn="l"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The art of speaking or writing persuasively </a:t>
            </a:r>
          </a:p>
        </p:txBody>
      </p:sp>
      <p:pic>
        <p:nvPicPr>
          <p:cNvPr id="50" name="Shape 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36525" y="1619025"/>
            <a:ext cx="2820286" cy="32042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Shape 51"/>
          <p:cNvSpPr txBox="1"/>
          <p:nvPr/>
        </p:nvSpPr>
        <p:spPr>
          <a:xfrm>
            <a:off x="535825" y="3808600"/>
            <a:ext cx="4144199" cy="603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3000">
                <a:solidFill>
                  <a:srgbClr val="D89F39"/>
                </a:solidFill>
              </a:rPr>
              <a:t>When will you need to be persuasive?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ctrTitle"/>
          </p:nvPr>
        </p:nvSpPr>
        <p:spPr>
          <a:xfrm>
            <a:off x="769700" y="291447"/>
            <a:ext cx="7772400" cy="849300"/>
          </a:xfrm>
          <a:prstGeom prst="rect">
            <a:avLst/>
          </a:prstGeom>
          <a:solidFill>
            <a:srgbClr val="FFFFFF"/>
          </a:solidFill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real OG</a:t>
            </a:r>
          </a:p>
        </p:txBody>
      </p:sp>
      <p:sp>
        <p:nvSpPr>
          <p:cNvPr id="57" name="Shape 57"/>
          <p:cNvSpPr txBox="1"/>
          <p:nvPr>
            <p:ph idx="1" type="subTitle"/>
          </p:nvPr>
        </p:nvSpPr>
        <p:spPr>
          <a:xfrm>
            <a:off x="561050" y="1330025"/>
            <a:ext cx="8189699" cy="1085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The original greek we can thank for identifying the basic techniques of rhetoric is Aristotle.</a:t>
            </a:r>
          </a:p>
        </p:txBody>
      </p:sp>
      <p:pic>
        <p:nvPicPr>
          <p:cNvPr id="58" name="Shape 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12520" y="2544520"/>
            <a:ext cx="2236475" cy="22241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Shape 59">
            <a:hlinkClick r:id="rId5"/>
          </p:cNvPr>
          <p:cNvSpPr/>
          <p:nvPr/>
        </p:nvSpPr>
        <p:spPr>
          <a:xfrm>
            <a:off x="4297700" y="2416025"/>
            <a:ext cx="3308124" cy="2481099"/>
          </a:xfrm>
          <a:prstGeom prst="rect">
            <a:avLst/>
          </a:prstGeom>
          <a:blipFill>
            <a:blip r:embed="rId6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129778"/>
            <a:ext cx="8229600" cy="857400"/>
          </a:xfrm>
          <a:prstGeom prst="rect">
            <a:avLst/>
          </a:prstGeom>
          <a:solidFill>
            <a:srgbClr val="FFFFFF"/>
          </a:solidFill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Elements of Rhetoric</a:t>
            </a:r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152400" y="1428750"/>
            <a:ext cx="3231899" cy="3489900"/>
          </a:xfrm>
          <a:prstGeom prst="rect">
            <a:avLst/>
          </a:prstGeom>
          <a:solidFill>
            <a:srgbClr val="FFFFFF"/>
          </a:solidFill>
        </p:spPr>
        <p:txBody>
          <a:bodyPr anchorCtr="0" anchor="t" bIns="91425" lIns="91425" rIns="91425" tIns="91425">
            <a:noAutofit/>
          </a:bodyPr>
          <a:lstStyle/>
          <a:p>
            <a:pPr rtl="0" algn="ctr">
              <a:spcBef>
                <a:spcPts val="0"/>
              </a:spcBef>
              <a:buNone/>
            </a:pPr>
            <a:r>
              <a:rPr b="1" lang="en" sz="2500" u="sng">
                <a:solidFill>
                  <a:schemeClr val="accent4"/>
                </a:solidFill>
              </a:rPr>
              <a:t>The Rhetorical Situation</a:t>
            </a:r>
          </a:p>
          <a:p>
            <a:pPr indent="-387350" lvl="0" marL="457200" rtl="0" algn="l">
              <a:spcBef>
                <a:spcPts val="0"/>
              </a:spcBef>
              <a:buClr>
                <a:schemeClr val="accent4"/>
              </a:buClr>
              <a:buSzPct val="100000"/>
              <a:buFont typeface="Arial"/>
              <a:buChar char="●"/>
            </a:pPr>
            <a:r>
              <a:rPr lang="en" sz="2500">
                <a:solidFill>
                  <a:schemeClr val="accent4"/>
                </a:solidFill>
              </a:rPr>
              <a:t>Exigence/Speaker</a:t>
            </a:r>
          </a:p>
          <a:p>
            <a:pPr indent="-387350" lvl="0" marL="457200" rtl="0" algn="l">
              <a:spcBef>
                <a:spcPts val="0"/>
              </a:spcBef>
              <a:buClr>
                <a:schemeClr val="accent4"/>
              </a:buClr>
              <a:buSzPct val="100000"/>
              <a:buFont typeface="Arial"/>
              <a:buChar char="●"/>
            </a:pPr>
            <a:r>
              <a:rPr lang="en" sz="2500">
                <a:solidFill>
                  <a:schemeClr val="accent4"/>
                </a:solidFill>
              </a:rPr>
              <a:t>Audience</a:t>
            </a:r>
          </a:p>
          <a:p>
            <a:pPr indent="-387350" lvl="0" marL="457200" rtl="0" algn="l">
              <a:spcBef>
                <a:spcPts val="0"/>
              </a:spcBef>
              <a:buClr>
                <a:schemeClr val="accent4"/>
              </a:buClr>
              <a:buSzPct val="100000"/>
              <a:buFont typeface="Arial"/>
              <a:buChar char="●"/>
            </a:pPr>
            <a:r>
              <a:rPr lang="en" sz="2500">
                <a:solidFill>
                  <a:schemeClr val="accent4"/>
                </a:solidFill>
              </a:rPr>
              <a:t>Purpose</a:t>
            </a:r>
          </a:p>
          <a:p>
            <a:pPr indent="-387350" lvl="0" marL="457200" rtl="0" algn="l">
              <a:spcBef>
                <a:spcPts val="0"/>
              </a:spcBef>
              <a:buClr>
                <a:schemeClr val="accent4"/>
              </a:buClr>
              <a:buSzPct val="100000"/>
              <a:buFont typeface="Arial"/>
              <a:buChar char="●"/>
            </a:pPr>
            <a:r>
              <a:rPr lang="en" sz="2500">
                <a:solidFill>
                  <a:schemeClr val="accent4"/>
                </a:solidFill>
              </a:rPr>
              <a:t>Message</a:t>
            </a:r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 sz="2500">
              <a:solidFill>
                <a:schemeClr val="accent4"/>
              </a:solidFill>
            </a:endParaRPr>
          </a:p>
        </p:txBody>
      </p:sp>
      <p:sp>
        <p:nvSpPr>
          <p:cNvPr id="66" name="Shape 66"/>
          <p:cNvSpPr txBox="1"/>
          <p:nvPr>
            <p:ph idx="2" type="body"/>
          </p:nvPr>
        </p:nvSpPr>
        <p:spPr>
          <a:xfrm>
            <a:off x="3473075" y="1428750"/>
            <a:ext cx="2713199" cy="3489900"/>
          </a:xfrm>
          <a:prstGeom prst="rect">
            <a:avLst/>
          </a:prstGeom>
          <a:solidFill>
            <a:srgbClr val="FFFFFF"/>
          </a:solidFill>
        </p:spPr>
        <p:txBody>
          <a:bodyPr anchorCtr="0" anchor="t" bIns="91425" lIns="91425" rIns="91425" tIns="91425">
            <a:noAutofit/>
          </a:bodyPr>
          <a:lstStyle/>
          <a:p>
            <a:pPr rtl="0" algn="ctr">
              <a:spcBef>
                <a:spcPts val="0"/>
              </a:spcBef>
              <a:buNone/>
            </a:pPr>
            <a:r>
              <a:rPr b="1" lang="en" sz="2500" u="sng">
                <a:solidFill>
                  <a:schemeClr val="accent2"/>
                </a:solidFill>
              </a:rPr>
              <a:t>Rhetorical Appeals</a:t>
            </a:r>
          </a:p>
          <a:p>
            <a:pPr indent="-387350" lvl="0" marL="457200" rtl="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Char char="●"/>
            </a:pPr>
            <a:r>
              <a:rPr lang="en" sz="2500">
                <a:solidFill>
                  <a:schemeClr val="accent2"/>
                </a:solidFill>
              </a:rPr>
              <a:t>Logos</a:t>
            </a:r>
          </a:p>
          <a:p>
            <a:pPr indent="-387350" lvl="0" marL="457200" rtl="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Char char="●"/>
            </a:pPr>
            <a:r>
              <a:rPr lang="en" sz="2500">
                <a:solidFill>
                  <a:schemeClr val="accent2"/>
                </a:solidFill>
              </a:rPr>
              <a:t>Pathos</a:t>
            </a:r>
          </a:p>
          <a:p>
            <a:pPr indent="-387350" lvl="0" marL="45720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Char char="●"/>
            </a:pPr>
            <a:r>
              <a:rPr lang="en" sz="2500">
                <a:solidFill>
                  <a:schemeClr val="accent2"/>
                </a:solidFill>
              </a:rPr>
              <a:t>Ethos</a:t>
            </a:r>
          </a:p>
        </p:txBody>
      </p:sp>
      <p:sp>
        <p:nvSpPr>
          <p:cNvPr id="67" name="Shape 67"/>
          <p:cNvSpPr txBox="1"/>
          <p:nvPr>
            <p:ph idx="3" type="body"/>
          </p:nvPr>
        </p:nvSpPr>
        <p:spPr>
          <a:xfrm>
            <a:off x="6292475" y="1428750"/>
            <a:ext cx="2713199" cy="3489900"/>
          </a:xfrm>
          <a:prstGeom prst="rect">
            <a:avLst/>
          </a:prstGeom>
          <a:solidFill>
            <a:srgbClr val="FFFFFF"/>
          </a:solidFill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500" u="sng">
                <a:solidFill>
                  <a:schemeClr val="accent3"/>
                </a:solidFill>
              </a:rPr>
              <a:t>Surface Features</a:t>
            </a:r>
          </a:p>
          <a:p>
            <a:pPr indent="-387350" lvl="0" marL="457200" rtl="0">
              <a:spcBef>
                <a:spcPts val="0"/>
              </a:spcBef>
              <a:buClr>
                <a:schemeClr val="accent3"/>
              </a:buClr>
              <a:buSzPct val="100000"/>
              <a:buFont typeface="Arial"/>
              <a:buChar char="●"/>
            </a:pPr>
            <a:r>
              <a:rPr lang="en" sz="2500">
                <a:solidFill>
                  <a:schemeClr val="accent3"/>
                </a:solidFill>
              </a:rPr>
              <a:t>Diction</a:t>
            </a:r>
          </a:p>
          <a:p>
            <a:pPr indent="-387350" lvl="0" marL="457200" rtl="0">
              <a:spcBef>
                <a:spcPts val="0"/>
              </a:spcBef>
              <a:buClr>
                <a:schemeClr val="accent3"/>
              </a:buClr>
              <a:buSzPct val="100000"/>
              <a:buFont typeface="Arial"/>
              <a:buChar char="●"/>
            </a:pPr>
            <a:r>
              <a:rPr lang="en" sz="2500">
                <a:solidFill>
                  <a:schemeClr val="accent3"/>
                </a:solidFill>
              </a:rPr>
              <a:t>Syntax</a:t>
            </a:r>
          </a:p>
          <a:p>
            <a:pPr indent="-387350" lvl="0" marL="457200" rtl="0">
              <a:spcBef>
                <a:spcPts val="0"/>
              </a:spcBef>
              <a:buClr>
                <a:schemeClr val="accent3"/>
              </a:buClr>
              <a:buSzPct val="100000"/>
              <a:buFont typeface="Arial"/>
              <a:buChar char="●"/>
            </a:pPr>
            <a:r>
              <a:rPr lang="en" sz="2500">
                <a:solidFill>
                  <a:schemeClr val="accent3"/>
                </a:solidFill>
              </a:rPr>
              <a:t>Imagery</a:t>
            </a:r>
          </a:p>
          <a:p>
            <a:pPr indent="-387350" lvl="0" marL="457200" rtl="0">
              <a:spcBef>
                <a:spcPts val="0"/>
              </a:spcBef>
              <a:buClr>
                <a:schemeClr val="accent3"/>
              </a:buClr>
              <a:buSzPct val="100000"/>
              <a:buFont typeface="Arial"/>
              <a:buChar char="●"/>
            </a:pPr>
            <a:r>
              <a:rPr lang="en" sz="2500">
                <a:solidFill>
                  <a:schemeClr val="accent3"/>
                </a:solidFill>
              </a:rPr>
              <a:t>Figurative Language</a:t>
            </a:r>
          </a:p>
        </p:txBody>
      </p:sp>
      <p:sp>
        <p:nvSpPr>
          <p:cNvPr id="68" name="Shape 68"/>
          <p:cNvSpPr/>
          <p:nvPr/>
        </p:nvSpPr>
        <p:spPr>
          <a:xfrm>
            <a:off x="1325950" y="871575"/>
            <a:ext cx="618000" cy="6180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134F5C"/>
          </a:solidFill>
          <a:ln cap="flat" w="19050">
            <a:solidFill>
              <a:srgbClr val="F1C23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9" name="Shape 69"/>
          <p:cNvSpPr/>
          <p:nvPr/>
        </p:nvSpPr>
        <p:spPr>
          <a:xfrm>
            <a:off x="4373950" y="871575"/>
            <a:ext cx="618000" cy="6180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134F5C"/>
          </a:solidFill>
          <a:ln cap="flat" w="19050">
            <a:solidFill>
              <a:srgbClr val="F1C23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0" name="Shape 70"/>
          <p:cNvSpPr/>
          <p:nvPr/>
        </p:nvSpPr>
        <p:spPr>
          <a:xfrm>
            <a:off x="7345750" y="871575"/>
            <a:ext cx="618000" cy="6180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134F5C"/>
          </a:solidFill>
          <a:ln cap="flat" w="19050">
            <a:solidFill>
              <a:srgbClr val="F1C23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ctrTitle"/>
          </p:nvPr>
        </p:nvSpPr>
        <p:spPr>
          <a:xfrm>
            <a:off x="522625" y="79325"/>
            <a:ext cx="7772400" cy="784799"/>
          </a:xfrm>
          <a:prstGeom prst="rect">
            <a:avLst/>
          </a:prstGeom>
          <a:solidFill>
            <a:srgbClr val="FFFFFF"/>
          </a:solidFill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300"/>
              <a:t>How do you persuade others?</a:t>
            </a:r>
          </a:p>
        </p:txBody>
      </p:sp>
      <p:sp>
        <p:nvSpPr>
          <p:cNvPr id="76" name="Shape 76"/>
          <p:cNvSpPr txBox="1"/>
          <p:nvPr>
            <p:ph idx="1" type="subTitle"/>
          </p:nvPr>
        </p:nvSpPr>
        <p:spPr>
          <a:xfrm>
            <a:off x="572275" y="981278"/>
            <a:ext cx="7772400" cy="784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b="1" lang="en" sz="2500">
                <a:solidFill>
                  <a:schemeClr val="accent2"/>
                </a:solidFill>
              </a:rPr>
              <a:t>Activity:</a:t>
            </a:r>
            <a:r>
              <a:rPr lang="en" sz="2500">
                <a:solidFill>
                  <a:schemeClr val="accent2"/>
                </a:solidFill>
              </a:rPr>
              <a:t> In small groups, you will create a commercial that attempts to sell us a product. </a:t>
            </a:r>
          </a:p>
        </p:txBody>
      </p:sp>
      <p:sp>
        <p:nvSpPr>
          <p:cNvPr id="77" name="Shape 77">
            <a:hlinkClick r:id="rId4"/>
          </p:cNvPr>
          <p:cNvSpPr/>
          <p:nvPr/>
        </p:nvSpPr>
        <p:spPr>
          <a:xfrm>
            <a:off x="739400" y="1974600"/>
            <a:ext cx="3659199" cy="2744399"/>
          </a:xfrm>
          <a:prstGeom prst="rect">
            <a:avLst/>
          </a:prstGeom>
          <a:blipFill>
            <a:blip r:embed="rId5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78" name="Shape 78"/>
          <p:cNvSpPr txBox="1"/>
          <p:nvPr/>
        </p:nvSpPr>
        <p:spPr>
          <a:xfrm>
            <a:off x="4605075" y="2127000"/>
            <a:ext cx="4136400" cy="1704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n" sz="2000" u="sng">
                <a:solidFill>
                  <a:srgbClr val="9FC5E8"/>
                </a:solidFill>
              </a:rPr>
              <a:t>Requirements:</a:t>
            </a:r>
          </a:p>
          <a:p>
            <a:pPr indent="-355600" lvl="0" marL="457200" rtl="0">
              <a:spcBef>
                <a:spcPts val="0"/>
              </a:spcBef>
              <a:buClr>
                <a:srgbClr val="9FC5E8"/>
              </a:buClr>
              <a:buSzPct val="100000"/>
              <a:buFont typeface="Arial"/>
              <a:buChar char="●"/>
            </a:pPr>
            <a:r>
              <a:rPr lang="en" sz="2000">
                <a:solidFill>
                  <a:srgbClr val="9FC5E8"/>
                </a:solidFill>
              </a:rPr>
              <a:t>2-4 minutes</a:t>
            </a:r>
          </a:p>
          <a:p>
            <a:pPr indent="-355600" lvl="0" marL="457200" rtl="0">
              <a:spcBef>
                <a:spcPts val="0"/>
              </a:spcBef>
              <a:buClr>
                <a:srgbClr val="9FC5E8"/>
              </a:buClr>
              <a:buSzPct val="100000"/>
              <a:buFont typeface="Arial"/>
              <a:buChar char="●"/>
            </a:pPr>
            <a:r>
              <a:rPr lang="en" sz="2000">
                <a:solidFill>
                  <a:srgbClr val="9FC5E8"/>
                </a:solidFill>
              </a:rPr>
              <a:t>Script</a:t>
            </a:r>
          </a:p>
          <a:p>
            <a:pPr indent="-355600" lvl="0" marL="457200">
              <a:spcBef>
                <a:spcPts val="0"/>
              </a:spcBef>
              <a:buClr>
                <a:srgbClr val="9FC5E8"/>
              </a:buClr>
              <a:buSzPct val="100000"/>
              <a:buFont typeface="Arial"/>
              <a:buChar char="●"/>
            </a:pPr>
            <a:r>
              <a:rPr lang="en" sz="2000">
                <a:solidFill>
                  <a:srgbClr val="9FC5E8"/>
                </a:solidFill>
              </a:rPr>
              <a:t>Everyone has to have a role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" type="subTitle"/>
          </p:nvPr>
        </p:nvSpPr>
        <p:spPr>
          <a:xfrm>
            <a:off x="383175" y="1089425"/>
            <a:ext cx="8230499" cy="3682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 algn="l">
              <a:spcBef>
                <a:spcPts val="0"/>
              </a:spcBef>
              <a:buNone/>
            </a:pPr>
            <a:r>
              <a:rPr b="1" lang="en" sz="2500">
                <a:solidFill>
                  <a:srgbClr val="B6D7A8"/>
                </a:solidFill>
              </a:rPr>
              <a:t>For each commercial, take brief notes of the persuasive techniques used by each group.</a:t>
            </a:r>
            <a:br>
              <a:rPr lang="en" sz="2500">
                <a:solidFill>
                  <a:srgbClr val="B6D7A8"/>
                </a:solidFill>
              </a:rPr>
            </a:br>
          </a:p>
          <a:p>
            <a:pPr indent="-387350" lvl="0" marL="457200" rtl="0" algn="l">
              <a:spcBef>
                <a:spcPts val="0"/>
              </a:spcBef>
              <a:buClr>
                <a:srgbClr val="B6D7A8"/>
              </a:buClr>
              <a:buSzPct val="100000"/>
              <a:buFont typeface="Arial"/>
              <a:buChar char="●"/>
            </a:pPr>
            <a:r>
              <a:rPr lang="en" sz="2500">
                <a:solidFill>
                  <a:srgbClr val="B6D7A8"/>
                </a:solidFill>
              </a:rPr>
              <a:t>What quotes/lines do you feel were meant to persuade you?</a:t>
            </a:r>
          </a:p>
          <a:p>
            <a:pPr indent="-387350" lvl="0" marL="457200" rtl="0" algn="l">
              <a:spcBef>
                <a:spcPts val="0"/>
              </a:spcBef>
              <a:buClr>
                <a:srgbClr val="B6D7A8"/>
              </a:buClr>
              <a:buSzPct val="100000"/>
              <a:buFont typeface="Arial"/>
              <a:buChar char="●"/>
            </a:pPr>
            <a:r>
              <a:rPr lang="en" sz="2500">
                <a:solidFill>
                  <a:srgbClr val="B6D7A8"/>
                </a:solidFill>
              </a:rPr>
              <a:t>What actions or expressions do you feel contributed to the persuasiveness of this commercial?</a:t>
            </a:r>
          </a:p>
          <a:p>
            <a:pPr algn="l">
              <a:spcBef>
                <a:spcPts val="0"/>
              </a:spcBef>
              <a:buNone/>
            </a:pPr>
            <a:r>
              <a:t/>
            </a:r>
            <a:endParaRPr sz="2500">
              <a:solidFill>
                <a:srgbClr val="B6D7A8"/>
              </a:solidFill>
            </a:endParaRPr>
          </a:p>
        </p:txBody>
      </p:sp>
      <p:sp>
        <p:nvSpPr>
          <p:cNvPr id="84" name="Shape 84"/>
          <p:cNvSpPr txBox="1"/>
          <p:nvPr>
            <p:ph type="ctrTitle"/>
          </p:nvPr>
        </p:nvSpPr>
        <p:spPr>
          <a:xfrm>
            <a:off x="522625" y="79325"/>
            <a:ext cx="7772400" cy="784799"/>
          </a:xfrm>
          <a:prstGeom prst="rect">
            <a:avLst/>
          </a:prstGeom>
          <a:solidFill>
            <a:srgbClr val="FFFFFF"/>
          </a:solidFill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300"/>
              <a:t>Audience’s Job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subTitle"/>
          </p:nvPr>
        </p:nvSpPr>
        <p:spPr>
          <a:xfrm>
            <a:off x="383175" y="1089425"/>
            <a:ext cx="8230499" cy="3682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 algn="l">
              <a:spcBef>
                <a:spcPts val="0"/>
              </a:spcBef>
              <a:buNone/>
            </a:pPr>
            <a:r>
              <a:rPr b="1" lang="en" sz="2500">
                <a:solidFill>
                  <a:srgbClr val="B6D7A8"/>
                </a:solidFill>
              </a:rPr>
              <a:t>Group 1: Rachel, Maddie, Bella</a:t>
            </a:r>
          </a:p>
          <a:p>
            <a:pPr rtl="0" algn="l">
              <a:spcBef>
                <a:spcPts val="0"/>
              </a:spcBef>
              <a:buNone/>
            </a:pPr>
            <a:r>
              <a:rPr b="1" lang="en" sz="2500">
                <a:solidFill>
                  <a:srgbClr val="B6D7A8"/>
                </a:solidFill>
              </a:rPr>
              <a:t>Group 2: Carter, Usman, Andrew</a:t>
            </a:r>
          </a:p>
          <a:p>
            <a:pPr rtl="0" algn="l">
              <a:spcBef>
                <a:spcPts val="0"/>
              </a:spcBef>
              <a:buNone/>
            </a:pPr>
            <a:r>
              <a:rPr b="1" lang="en" sz="2500">
                <a:solidFill>
                  <a:srgbClr val="B6D7A8"/>
                </a:solidFill>
              </a:rPr>
              <a:t>Group 3: Hannah, Katie W., Grace</a:t>
            </a:r>
          </a:p>
          <a:p>
            <a:pPr rtl="0" algn="l">
              <a:spcBef>
                <a:spcPts val="0"/>
              </a:spcBef>
              <a:buNone/>
            </a:pPr>
            <a:r>
              <a:rPr b="1" lang="en" sz="2500">
                <a:solidFill>
                  <a:srgbClr val="B6D7A8"/>
                </a:solidFill>
              </a:rPr>
              <a:t>Group 4: Bre, Jenna, Anne, Alayna</a:t>
            </a:r>
          </a:p>
          <a:p>
            <a:pPr rtl="0" algn="l">
              <a:spcBef>
                <a:spcPts val="0"/>
              </a:spcBef>
              <a:buNone/>
            </a:pPr>
            <a:r>
              <a:rPr b="1" lang="en" sz="2500">
                <a:solidFill>
                  <a:srgbClr val="B6D7A8"/>
                </a:solidFill>
              </a:rPr>
              <a:t>Group 5: Katie R., Kaili, Avery</a:t>
            </a:r>
          </a:p>
          <a:p>
            <a:pPr rtl="0" algn="l">
              <a:spcBef>
                <a:spcPts val="0"/>
              </a:spcBef>
              <a:buNone/>
            </a:pPr>
            <a:r>
              <a:rPr b="1" lang="en" sz="2500">
                <a:solidFill>
                  <a:srgbClr val="B6D7A8"/>
                </a:solidFill>
              </a:rPr>
              <a:t>Group 6: Leyna, Erica, McKenzie, Abbey</a:t>
            </a:r>
          </a:p>
          <a:p>
            <a:pPr lvl="0" rtl="0" algn="l">
              <a:spcBef>
                <a:spcPts val="0"/>
              </a:spcBef>
              <a:buNone/>
            </a:pPr>
            <a:r>
              <a:rPr b="1" lang="en" sz="2500">
                <a:solidFill>
                  <a:srgbClr val="B6D7A8"/>
                </a:solidFill>
              </a:rPr>
              <a:t>Group 7: Keely, Ellen, Allison</a:t>
            </a:r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 sz="2500">
              <a:solidFill>
                <a:srgbClr val="B6D7A8"/>
              </a:solidFill>
            </a:endParaRPr>
          </a:p>
        </p:txBody>
      </p:sp>
      <p:sp>
        <p:nvSpPr>
          <p:cNvPr id="90" name="Shape 90"/>
          <p:cNvSpPr txBox="1"/>
          <p:nvPr>
            <p:ph type="ctrTitle"/>
          </p:nvPr>
        </p:nvSpPr>
        <p:spPr>
          <a:xfrm>
            <a:off x="522625" y="79325"/>
            <a:ext cx="7772400" cy="784799"/>
          </a:xfrm>
          <a:prstGeom prst="rect">
            <a:avLst/>
          </a:prstGeom>
          <a:solidFill>
            <a:srgbClr val="FFFFFF"/>
          </a:solidFill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300"/>
              <a:t>Groups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